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0"/>
  </p:notesMasterIdLst>
  <p:sldIdLst>
    <p:sldId id="305" r:id="rId2"/>
    <p:sldId id="306" r:id="rId3"/>
    <p:sldId id="307" r:id="rId4"/>
    <p:sldId id="316" r:id="rId5"/>
    <p:sldId id="317" r:id="rId6"/>
    <p:sldId id="321" r:id="rId7"/>
    <p:sldId id="322" r:id="rId8"/>
    <p:sldId id="323" r:id="rId9"/>
    <p:sldId id="309" r:id="rId10"/>
    <p:sldId id="318" r:id="rId11"/>
    <p:sldId id="324" r:id="rId12"/>
    <p:sldId id="319" r:id="rId13"/>
    <p:sldId id="325" r:id="rId14"/>
    <p:sldId id="320" r:id="rId15"/>
    <p:sldId id="311" r:id="rId16"/>
    <p:sldId id="351" r:id="rId17"/>
    <p:sldId id="352" r:id="rId18"/>
    <p:sldId id="312" r:id="rId19"/>
    <p:sldId id="327" r:id="rId20"/>
    <p:sldId id="328" r:id="rId21"/>
    <p:sldId id="313" r:id="rId22"/>
    <p:sldId id="330" r:id="rId23"/>
    <p:sldId id="331" r:id="rId24"/>
    <p:sldId id="329" r:id="rId25"/>
    <p:sldId id="314" r:id="rId26"/>
    <p:sldId id="256" r:id="rId27"/>
    <p:sldId id="332" r:id="rId28"/>
    <p:sldId id="265" r:id="rId29"/>
    <p:sldId id="258" r:id="rId30"/>
    <p:sldId id="268" r:id="rId31"/>
    <p:sldId id="269" r:id="rId32"/>
    <p:sldId id="270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9" r:id="rId43"/>
    <p:sldId id="350" r:id="rId44"/>
    <p:sldId id="344" r:id="rId45"/>
    <p:sldId id="345" r:id="rId46"/>
    <p:sldId id="346" r:id="rId47"/>
    <p:sldId id="347" r:id="rId48"/>
    <p:sldId id="348" r:id="rId49"/>
    <p:sldId id="343" r:id="rId50"/>
    <p:sldId id="272" r:id="rId51"/>
    <p:sldId id="273" r:id="rId52"/>
    <p:sldId id="289" r:id="rId53"/>
    <p:sldId id="274" r:id="rId54"/>
    <p:sldId id="275" r:id="rId55"/>
    <p:sldId id="277" r:id="rId56"/>
    <p:sldId id="278" r:id="rId57"/>
    <p:sldId id="288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9BF23-9F4B-43C2-94F6-3A219D26DB9D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E3B67-1F87-42A0-A156-E3BC1298372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089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29577" indent="-280607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2242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7139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20367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69337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1830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6727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624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B34F8E-FF3F-435B-A519-24CB37F04C50}" type="slidenum">
              <a:rPr lang="en-US"/>
              <a:pPr eaLnBrk="1" hangingPunct="1"/>
              <a:t>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7388"/>
            <a:ext cx="4567237" cy="3427412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41" y="4342307"/>
            <a:ext cx="5026920" cy="4114174"/>
          </a:xfrm>
          <a:noFill/>
        </p:spPr>
        <p:txBody>
          <a:bodyPr lIns="89876" tIns="44937" rIns="89876" bIns="44937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9FAFCF-DD72-4FE9-91FA-1BB91C77629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jpeg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219200" y="3581400"/>
            <a:ext cx="7696200" cy="16002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Introduction to Big Data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Structured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77724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conforms to </a:t>
            </a:r>
            <a:r>
              <a:rPr lang="en-US" dirty="0" smtClean="0"/>
              <a:t>a pre-defined schema/structure.</a:t>
            </a:r>
          </a:p>
          <a:p>
            <a:r>
              <a:rPr lang="en-US" dirty="0" smtClean="0"/>
              <a:t>Structured data has data model.</a:t>
            </a:r>
          </a:p>
          <a:p>
            <a:r>
              <a:rPr lang="en-US" dirty="0" smtClean="0"/>
              <a:t>Data model is of the type of business data that we intend to store, process and access.</a:t>
            </a:r>
          </a:p>
          <a:p>
            <a:r>
              <a:rPr lang="en-US" dirty="0" smtClean="0"/>
              <a:t>Cardinality of a relation – the number of rows/records/</a:t>
            </a:r>
            <a:r>
              <a:rPr lang="en-US" dirty="0" err="1" smtClean="0"/>
              <a:t>tuples</a:t>
            </a:r>
            <a:r>
              <a:rPr lang="en-US" dirty="0" smtClean="0"/>
              <a:t> in a relation.</a:t>
            </a:r>
          </a:p>
          <a:p>
            <a:r>
              <a:rPr lang="en-US" dirty="0" smtClean="0"/>
              <a:t>Degree of a relation – the number of fields/columns.</a:t>
            </a:r>
          </a:p>
          <a:p>
            <a:r>
              <a:rPr lang="en-US" dirty="0" smtClean="0"/>
              <a:t>Ex</a:t>
            </a:r>
            <a:r>
              <a:rPr lang="en-US" dirty="0" smtClean="0"/>
              <a:t>: Data stored in databases</a:t>
            </a:r>
          </a:p>
          <a:p>
            <a:r>
              <a:rPr lang="en-US" dirty="0" smtClean="0"/>
              <a:t>Sources of structured data</a:t>
            </a:r>
          </a:p>
          <a:p>
            <a:pPr lvl="1"/>
            <a:r>
              <a:rPr lang="en-US" dirty="0" smtClean="0"/>
              <a:t>Databases such as Oracle,DB2,Teradata,MySQL,PostgreSQL</a:t>
            </a:r>
          </a:p>
          <a:p>
            <a:pPr lvl="1"/>
            <a:r>
              <a:rPr lang="en-US" dirty="0" smtClean="0"/>
              <a:t>Spreadsheets</a:t>
            </a:r>
          </a:p>
          <a:p>
            <a:pPr lvl="1"/>
            <a:r>
              <a:rPr lang="en-US" dirty="0" smtClean="0"/>
              <a:t>OLTP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Ease of working with structured data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8991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Semi structured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793699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9600" y="914400"/>
            <a:ext cx="7010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Self describing structure.</a:t>
            </a:r>
          </a:p>
          <a:p>
            <a:r>
              <a:rPr lang="en-US" sz="2800" dirty="0" smtClean="0"/>
              <a:t>Not </a:t>
            </a:r>
            <a:r>
              <a:rPr lang="en-US" sz="2800" dirty="0" smtClean="0"/>
              <a:t>confirm to the data model and Uses </a:t>
            </a:r>
            <a:r>
              <a:rPr lang="en-US" sz="2800" dirty="0" smtClean="0"/>
              <a:t>tags.</a:t>
            </a:r>
          </a:p>
          <a:p>
            <a:r>
              <a:rPr lang="en-US" sz="2800" dirty="0" smtClean="0"/>
              <a:t>IT uses tags to segregate semantic elements.</a:t>
            </a:r>
            <a:endParaRPr lang="en-US" sz="28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semi 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XML </a:t>
            </a:r>
            <a:r>
              <a:rPr lang="en-US" dirty="0" smtClean="0"/>
              <a:t>: Extensible Markup Language is hugely popularized by web services </a:t>
            </a:r>
            <a:endParaRPr lang="en-US" dirty="0" smtClean="0"/>
          </a:p>
          <a:p>
            <a:r>
              <a:rPr lang="en-US" dirty="0" smtClean="0"/>
              <a:t>Other markup languages</a:t>
            </a:r>
          </a:p>
          <a:p>
            <a:r>
              <a:rPr lang="en-US" dirty="0" smtClean="0"/>
              <a:t>JSON(Java Script Object Notation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There is no separation between the data and the schema.</a:t>
            </a:r>
          </a:p>
          <a:p>
            <a:r>
              <a:rPr lang="en-US" dirty="0" smtClean="0"/>
              <a:t>Entities belonging to the same class need not necessarily have th</a:t>
            </a:r>
            <a:r>
              <a:rPr lang="en-US" dirty="0" smtClean="0"/>
              <a:t>e same set of attributes. The order of the attributes may not be similar.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Unstructured data 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29126"/>
            <a:ext cx="8534400" cy="6028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Working with unstructured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45" y="1143000"/>
            <a:ext cx="908165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228600"/>
            <a:ext cx="7772400" cy="662940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Noisy Text analytics: It is the process of extracting structured or semi-structured information from noisy unstructured data such as charts, blogs, wikis, emails, message-boards, text-messages.</a:t>
            </a:r>
          </a:p>
          <a:p>
            <a:pPr algn="just"/>
            <a:r>
              <a:rPr lang="en-US" dirty="0" smtClean="0"/>
              <a:t>Manual Tagging with metadata: Tagging manually with adequate metadata to provide the requisite semantics to understand unstructured data.</a:t>
            </a:r>
          </a:p>
          <a:p>
            <a:pPr algn="just"/>
            <a:r>
              <a:rPr lang="en-US" dirty="0" smtClean="0"/>
              <a:t>Part-of-speech tagging: POS or POST or grammatical tagging. It is the process of reading text and tagging each word in the sentence to a particular part of speech such as </a:t>
            </a:r>
            <a:r>
              <a:rPr lang="en-US" dirty="0" err="1" smtClean="0"/>
              <a:t>noun,verb</a:t>
            </a:r>
            <a:r>
              <a:rPr lang="en-US" dirty="0" smtClean="0"/>
              <a:t> etc.</a:t>
            </a:r>
          </a:p>
          <a:p>
            <a:pPr algn="just"/>
            <a:r>
              <a:rPr lang="en-US" dirty="0" smtClean="0"/>
              <a:t>Unstructured Information Management Architecture (UIMA): It is an open source platform from IBM. It is used for real-time content analytics. It is about processing text and other unstructured data to find latent meaning and </a:t>
            </a:r>
            <a:r>
              <a:rPr lang="en-US" dirty="0" err="1" smtClean="0"/>
              <a:t>relavent</a:t>
            </a:r>
            <a:r>
              <a:rPr lang="en-US" dirty="0" smtClean="0"/>
              <a:t> relationship buried therein.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Composition : structure , sources, granularity</a:t>
            </a:r>
          </a:p>
          <a:p>
            <a:r>
              <a:rPr lang="en-US" dirty="0" smtClean="0"/>
              <a:t>Condition: state of the data – does it </a:t>
            </a:r>
          </a:p>
          <a:p>
            <a:r>
              <a:rPr lang="en-US" dirty="0" smtClean="0"/>
              <a:t>Context – where has this data been generated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Evolution and Definition of big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029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0"/>
            <a:ext cx="7620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Contents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Data</a:t>
            </a:r>
          </a:p>
          <a:p>
            <a:r>
              <a:rPr lang="en-US" sz="3200" dirty="0" smtClean="0"/>
              <a:t>Characteristics of data</a:t>
            </a:r>
          </a:p>
          <a:p>
            <a:r>
              <a:rPr lang="en-US" sz="3200" dirty="0" smtClean="0"/>
              <a:t>Types of digital data</a:t>
            </a:r>
          </a:p>
          <a:p>
            <a:r>
              <a:rPr lang="en-US" sz="3200" dirty="0" smtClean="0"/>
              <a:t>Sources of data</a:t>
            </a:r>
          </a:p>
          <a:p>
            <a:r>
              <a:rPr lang="en-US" sz="3200" dirty="0" smtClean="0"/>
              <a:t>Working with unstructured data</a:t>
            </a:r>
          </a:p>
          <a:p>
            <a:r>
              <a:rPr lang="en-US" sz="3200" dirty="0" smtClean="0"/>
              <a:t>Evolution and Definition of big data</a:t>
            </a:r>
          </a:p>
          <a:p>
            <a:r>
              <a:rPr lang="en-US" sz="3200" dirty="0" smtClean="0"/>
              <a:t>Characteristics and Need of big data</a:t>
            </a:r>
          </a:p>
          <a:p>
            <a:r>
              <a:rPr lang="en-US" sz="3200" dirty="0" smtClean="0"/>
              <a:t>Challenges of big data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1" y="381000"/>
            <a:ext cx="7086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Characteristics of big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Big data is data that big in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Volume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Velocity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Variety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"/>
            <a:ext cx="7620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883920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Need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More data </a:t>
            </a:r>
            <a:r>
              <a:rPr lang="en-US" sz="2800" dirty="0" smtClean="0">
                <a:sym typeface="Wingdings" pitchFamily="2" charset="2"/>
              </a:rPr>
              <a:t></a:t>
            </a:r>
            <a:r>
              <a:rPr lang="en-US" sz="2800" dirty="0" smtClean="0"/>
              <a:t> More accurate analysis </a:t>
            </a:r>
            <a:r>
              <a:rPr lang="en-US" sz="2800" dirty="0" smtClean="0">
                <a:sym typeface="Wingdings" pitchFamily="2" charset="2"/>
              </a:rPr>
              <a:t> Greater confidence in decision making Greater official efficiency, cost reduction, time reduction, new product development, and optimized offerings, etc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Challenges of big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8458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BIG DATA ANALYTICS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Overview of business intelligence</a:t>
            </a:r>
          </a:p>
          <a:p>
            <a:r>
              <a:rPr lang="en-US" dirty="0" smtClean="0"/>
              <a:t>Data science and Analytics</a:t>
            </a:r>
          </a:p>
          <a:p>
            <a:r>
              <a:rPr lang="en-US" dirty="0" smtClean="0"/>
              <a:t>Meaning and Characteristics of big data analytics</a:t>
            </a:r>
          </a:p>
          <a:p>
            <a:r>
              <a:rPr lang="en-US" dirty="0" smtClean="0"/>
              <a:t>Need of big data analytics</a:t>
            </a:r>
          </a:p>
          <a:p>
            <a:r>
              <a:rPr lang="en-US" dirty="0" smtClean="0"/>
              <a:t>Classification of analytics</a:t>
            </a:r>
          </a:p>
          <a:p>
            <a:r>
              <a:rPr lang="en-US" dirty="0" smtClean="0"/>
              <a:t>Challenges to big data analytics</a:t>
            </a:r>
          </a:p>
          <a:p>
            <a:r>
              <a:rPr lang="en-US" dirty="0" smtClean="0"/>
              <a:t>Importance of big data analytics</a:t>
            </a:r>
          </a:p>
          <a:p>
            <a:r>
              <a:rPr lang="en-US" dirty="0" smtClean="0"/>
              <a:t>Basic terminologies in big data environment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</a:rPr>
              <a:t>What is Business Intelligence?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90600"/>
            <a:ext cx="7772400" cy="1600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 smtClean="0"/>
              <a:t>Business Intelligence enables the business to make intelligent, fact-based decisions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228600" y="25908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Aggregate Data</a:t>
            </a:r>
          </a:p>
        </p:txBody>
      </p:sp>
      <p:sp>
        <p:nvSpPr>
          <p:cNvPr id="3077" name="Can 4"/>
          <p:cNvSpPr>
            <a:spLocks noChangeArrowheads="1"/>
          </p:cNvSpPr>
          <p:nvPr/>
        </p:nvSpPr>
        <p:spPr bwMode="auto">
          <a:xfrm>
            <a:off x="457200" y="3429000"/>
            <a:ext cx="1143000" cy="10668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8" name="TextBox 5"/>
          <p:cNvSpPr txBox="1">
            <a:spLocks noChangeArrowheads="1"/>
          </p:cNvSpPr>
          <p:nvPr/>
        </p:nvSpPr>
        <p:spPr bwMode="auto">
          <a:xfrm>
            <a:off x="152400" y="4648200"/>
            <a:ext cx="1752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Database, Data Mart, Data Warehouse, ETL Tools, Integration Tools</a:t>
            </a:r>
          </a:p>
        </p:txBody>
      </p:sp>
      <p:sp>
        <p:nvSpPr>
          <p:cNvPr id="3079" name="TextBox 6"/>
          <p:cNvSpPr txBox="1">
            <a:spLocks noChangeArrowheads="1"/>
          </p:cNvSpPr>
          <p:nvPr/>
        </p:nvSpPr>
        <p:spPr bwMode="auto">
          <a:xfrm>
            <a:off x="2438400" y="25146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Present</a:t>
            </a:r>
          </a:p>
          <a:p>
            <a:pPr algn="ctr"/>
            <a:r>
              <a:rPr lang="en-US" sz="1800" dirty="0"/>
              <a:t> Data</a:t>
            </a:r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4495800" y="25146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Enrich</a:t>
            </a:r>
          </a:p>
          <a:p>
            <a:pPr algn="ctr"/>
            <a:r>
              <a:rPr lang="en-US" sz="1800" dirty="0"/>
              <a:t>Data</a:t>
            </a:r>
          </a:p>
        </p:txBody>
      </p:sp>
      <p:sp>
        <p:nvSpPr>
          <p:cNvPr id="3081" name="TextBox 8"/>
          <p:cNvSpPr txBox="1">
            <a:spLocks noChangeArrowheads="1"/>
          </p:cNvSpPr>
          <p:nvPr/>
        </p:nvSpPr>
        <p:spPr bwMode="auto">
          <a:xfrm>
            <a:off x="6781800" y="25908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Inform a Decision</a:t>
            </a:r>
          </a:p>
        </p:txBody>
      </p:sp>
      <p:sp>
        <p:nvSpPr>
          <p:cNvPr id="3082" name="TextBox 9"/>
          <p:cNvSpPr txBox="1">
            <a:spLocks noChangeArrowheads="1"/>
          </p:cNvSpPr>
          <p:nvPr/>
        </p:nvSpPr>
        <p:spPr bwMode="auto">
          <a:xfrm>
            <a:off x="2286000" y="4648200"/>
            <a:ext cx="1752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Reporting Tools, Dashboards, Static Reports, Mobile Reporting, OLAP Cubes</a:t>
            </a:r>
          </a:p>
        </p:txBody>
      </p:sp>
      <p:sp>
        <p:nvSpPr>
          <p:cNvPr id="3083" name="TextBox 10"/>
          <p:cNvSpPr txBox="1">
            <a:spLocks noChangeArrowheads="1"/>
          </p:cNvSpPr>
          <p:nvPr/>
        </p:nvSpPr>
        <p:spPr bwMode="auto">
          <a:xfrm>
            <a:off x="4495800" y="4495800"/>
            <a:ext cx="17526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Add Context to Create Information, Descriptive Statistics, Benchmarks, Variance to Plan </a:t>
            </a:r>
          </a:p>
        </p:txBody>
      </p:sp>
      <p:sp>
        <p:nvSpPr>
          <p:cNvPr id="3084" name="TextBox 11"/>
          <p:cNvSpPr txBox="1">
            <a:spLocks noChangeArrowheads="1"/>
          </p:cNvSpPr>
          <p:nvPr/>
        </p:nvSpPr>
        <p:spPr bwMode="auto">
          <a:xfrm>
            <a:off x="7086600" y="4648200"/>
            <a:ext cx="1752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Decisions are Fact-based and Data-driven</a:t>
            </a:r>
          </a:p>
        </p:txBody>
      </p:sp>
      <p:pic>
        <p:nvPicPr>
          <p:cNvPr id="3085" name="Picture 12" descr="kpidashboar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276600"/>
            <a:ext cx="1143000" cy="122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6" name="Picture 13" descr="statistic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276600"/>
            <a:ext cx="147955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7" name="Picture 14" descr="decisions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3352800"/>
            <a:ext cx="11525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88" name="Straight Arrow Connector 16"/>
          <p:cNvCxnSpPr>
            <a:cxnSpLocks noChangeShapeType="1"/>
          </p:cNvCxnSpPr>
          <p:nvPr/>
        </p:nvCxnSpPr>
        <p:spPr bwMode="auto">
          <a:xfrm>
            <a:off x="1828800" y="3810000"/>
            <a:ext cx="639763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89" name="Straight Arrow Connector 21"/>
          <p:cNvCxnSpPr>
            <a:cxnSpLocks noChangeShapeType="1"/>
          </p:cNvCxnSpPr>
          <p:nvPr/>
        </p:nvCxnSpPr>
        <p:spPr bwMode="auto">
          <a:xfrm>
            <a:off x="3886200" y="3810000"/>
            <a:ext cx="639762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90" name="Straight Arrow Connector 22"/>
          <p:cNvCxnSpPr>
            <a:cxnSpLocks noChangeShapeType="1"/>
          </p:cNvCxnSpPr>
          <p:nvPr/>
        </p:nvCxnSpPr>
        <p:spPr bwMode="auto">
          <a:xfrm>
            <a:off x="6324600" y="3733800"/>
            <a:ext cx="639763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Business </a:t>
            </a:r>
            <a:r>
              <a:rPr lang="en-US" b="1" dirty="0"/>
              <a:t>Intelligence (BI</a:t>
            </a:r>
            <a:r>
              <a:rPr lang="en-US" b="1" dirty="0" smtClean="0"/>
              <a:t>) Tools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Sources</a:t>
            </a:r>
          </a:p>
          <a:p>
            <a:r>
              <a:rPr lang="en-US" dirty="0" smtClean="0"/>
              <a:t>Data Warehousing</a:t>
            </a:r>
          </a:p>
          <a:p>
            <a:r>
              <a:rPr lang="en-US" dirty="0" smtClean="0"/>
              <a:t>OLAP </a:t>
            </a:r>
            <a:r>
              <a:rPr lang="en-US" dirty="0"/>
              <a:t>(Online Analytical Processing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Data Mining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Predicting Customer Behavior</a:t>
            </a:r>
          </a:p>
          <a:p>
            <a:r>
              <a:rPr lang="en-US" dirty="0" smtClean="0"/>
              <a:t>cloud technology</a:t>
            </a:r>
          </a:p>
          <a:p>
            <a:r>
              <a:rPr lang="en-US" dirty="0" smtClean="0"/>
              <a:t>mobile BI</a:t>
            </a:r>
          </a:p>
          <a:p>
            <a:r>
              <a:rPr lang="en-US" dirty="0" smtClean="0"/>
              <a:t>visual analytics.</a:t>
            </a:r>
          </a:p>
          <a:p>
            <a:r>
              <a:rPr lang="en-US" dirty="0" smtClean="0"/>
              <a:t>Market Basket Analytics</a:t>
            </a:r>
          </a:p>
          <a:p>
            <a:r>
              <a:rPr lang="en-US" dirty="0" smtClean="0"/>
              <a:t>Text Analytics</a:t>
            </a:r>
          </a:p>
          <a:p>
            <a:r>
              <a:rPr lang="en-US" dirty="0" smtClean="0"/>
              <a:t>Customer Segmentation/Clustering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9144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305800" cy="5334000"/>
          </a:xfrm>
        </p:spPr>
        <p:txBody>
          <a:bodyPr/>
          <a:lstStyle/>
          <a:p>
            <a:r>
              <a:rPr lang="en-GB" sz="2800" dirty="0" smtClean="0"/>
              <a:t>Data are raw facts and figures that on their own have no meaning</a:t>
            </a:r>
          </a:p>
          <a:p>
            <a:r>
              <a:rPr lang="en-GB" sz="2800" dirty="0" smtClean="0"/>
              <a:t>These can be any alphanumeric characters i.e. text, numbers, symbols</a:t>
            </a:r>
          </a:p>
          <a:p>
            <a:r>
              <a:rPr lang="en-GB" sz="2800" dirty="0" smtClean="0"/>
              <a:t>Data Examples</a:t>
            </a:r>
          </a:p>
          <a:p>
            <a:pPr lvl="1"/>
            <a:r>
              <a:rPr lang="en-GB" sz="2800" dirty="0" smtClean="0"/>
              <a:t>Yes, Yes, No, Yes, No, Yes, No, Yes</a:t>
            </a:r>
          </a:p>
          <a:p>
            <a:pPr lvl="1"/>
            <a:r>
              <a:rPr lang="en-GB" sz="2800" dirty="0" smtClean="0"/>
              <a:t>42, 63, 96, 74, 56, 86</a:t>
            </a:r>
          </a:p>
          <a:p>
            <a:pPr lvl="1"/>
            <a:r>
              <a:rPr lang="en-GB" sz="2800" dirty="0" smtClean="0"/>
              <a:t>51017</a:t>
            </a:r>
          </a:p>
          <a:p>
            <a:r>
              <a:rPr lang="en-GB" sz="2800" dirty="0" smtClean="0"/>
              <a:t>None of the above data sets have any meaning until they are given a </a:t>
            </a:r>
            <a:r>
              <a:rPr lang="en-GB" sz="2800" b="1" dirty="0" smtClean="0"/>
              <a:t>CONTEXT</a:t>
            </a: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dirty="0" smtClean="0"/>
              <a:t>and</a:t>
            </a: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b="1" dirty="0" smtClean="0"/>
              <a:t>PROCESSED</a:t>
            </a: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dirty="0" smtClean="0"/>
              <a:t>into a useable form</a:t>
            </a:r>
            <a:endParaRPr lang="en-US" sz="2800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5B8ECF-BC7B-467A-98BC-F1E8D9CA5B22}" type="slidenum">
              <a:rPr lang="en-US"/>
              <a:pPr/>
              <a:t>30</a:t>
            </a:fld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3581400"/>
            <a:ext cx="9148763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381000" y="304800"/>
            <a:ext cx="8305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/>
              <a:t>Amazon.com and NetFlix</a:t>
            </a:r>
          </a:p>
        </p:txBody>
      </p:sp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533400" y="1295400"/>
            <a:ext cx="80010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3200" b="1" dirty="0">
                <a:solidFill>
                  <a:schemeClr val="accent2"/>
                </a:solidFill>
              </a:rPr>
              <a:t>Collaborative Filtering </a:t>
            </a:r>
            <a:r>
              <a:rPr lang="en-US" sz="3200" dirty="0"/>
              <a:t>tries to predict other items a customer may want to purchase based on what’s in their shopping cart and the purchasing behaviors of other customers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pPr algn="l"/>
            <a:fld id="{C7C26D8E-0950-46B8-A3FC-FE73E3E370BA}" type="slidenum">
              <a:rPr lang="en-US"/>
              <a:pPr algn="l"/>
              <a:t>31</a:t>
            </a:fld>
            <a:endParaRPr lang="en-US">
              <a:latin typeface="Times" pitchFamily="18" charset="0"/>
            </a:endParaRPr>
          </a:p>
        </p:txBody>
      </p:sp>
      <p:pic>
        <p:nvPicPr>
          <p:cNvPr id="16387" name="Picture 4" descr="Clarabridge%20Professional_text%20analytic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8775" y="2590800"/>
            <a:ext cx="7112000" cy="1371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2743200" y="1676400"/>
            <a:ext cx="152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Customer Sat Survey Comments</a:t>
            </a:r>
          </a:p>
        </p:txBody>
      </p:sp>
      <p:sp>
        <p:nvSpPr>
          <p:cNvPr id="16389" name="MASTER_ITEMTitl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304800"/>
            <a:ext cx="82296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r>
              <a:rPr lang="en-US" sz="2000" b="1">
                <a:solidFill>
                  <a:srgbClr val="CC0000"/>
                </a:solidFill>
              </a:rPr>
              <a:t>Unstructured Text Processing</a:t>
            </a:r>
          </a:p>
        </p:txBody>
      </p:sp>
      <p:cxnSp>
        <p:nvCxnSpPr>
          <p:cNvPr id="16390" name="Straight Arrow Connector 9"/>
          <p:cNvCxnSpPr>
            <a:cxnSpLocks noChangeShapeType="1"/>
            <a:stCxn id="16391" idx="2"/>
          </p:cNvCxnSpPr>
          <p:nvPr/>
        </p:nvCxnSpPr>
        <p:spPr bwMode="auto">
          <a:xfrm rot="5400000">
            <a:off x="1589088" y="2044700"/>
            <a:ext cx="1090612" cy="1588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391" name="TextBox 13"/>
          <p:cNvSpPr txBox="1">
            <a:spLocks noChangeArrowheads="1"/>
          </p:cNvSpPr>
          <p:nvPr/>
        </p:nvSpPr>
        <p:spPr bwMode="auto">
          <a:xfrm>
            <a:off x="1371600" y="914400"/>
            <a:ext cx="152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Facebook Page</a:t>
            </a:r>
          </a:p>
        </p:txBody>
      </p:sp>
      <p:sp>
        <p:nvSpPr>
          <p:cNvPr id="16392" name="TextBox 14"/>
          <p:cNvSpPr txBox="1">
            <a:spLocks noChangeArrowheads="1"/>
          </p:cNvSpPr>
          <p:nvPr/>
        </p:nvSpPr>
        <p:spPr bwMode="auto">
          <a:xfrm>
            <a:off x="304800" y="5029200"/>
            <a:ext cx="1828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Blogs</a:t>
            </a:r>
          </a:p>
        </p:txBody>
      </p:sp>
      <p:cxnSp>
        <p:nvCxnSpPr>
          <p:cNvPr id="16393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1257300" y="2171700"/>
            <a:ext cx="4572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394" name="TextBox 17"/>
          <p:cNvSpPr txBox="1">
            <a:spLocks noChangeArrowheads="1"/>
          </p:cNvSpPr>
          <p:nvPr/>
        </p:nvSpPr>
        <p:spPr bwMode="auto">
          <a:xfrm>
            <a:off x="0" y="3886200"/>
            <a:ext cx="152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Competitors’ Facebook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Pages</a:t>
            </a:r>
          </a:p>
        </p:txBody>
      </p:sp>
      <p:cxnSp>
        <p:nvCxnSpPr>
          <p:cNvPr id="16395" name="Straight Arrow Connector 20"/>
          <p:cNvCxnSpPr>
            <a:cxnSpLocks noChangeShapeType="1"/>
          </p:cNvCxnSpPr>
          <p:nvPr/>
        </p:nvCxnSpPr>
        <p:spPr bwMode="auto">
          <a:xfrm flipV="1">
            <a:off x="1143000" y="3505200"/>
            <a:ext cx="4572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16396" name="Straight Arrow Connector 22"/>
          <p:cNvCxnSpPr>
            <a:cxnSpLocks noChangeShapeType="1"/>
            <a:stCxn id="16392" idx="0"/>
          </p:cNvCxnSpPr>
          <p:nvPr/>
        </p:nvCxnSpPr>
        <p:spPr bwMode="auto">
          <a:xfrm rot="5400000" flipH="1" flipV="1">
            <a:off x="876300" y="4305300"/>
            <a:ext cx="10668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397" name="TextBox 26"/>
          <p:cNvSpPr txBox="1">
            <a:spLocks noChangeArrowheads="1"/>
          </p:cNvSpPr>
          <p:nvPr/>
        </p:nvSpPr>
        <p:spPr bwMode="auto">
          <a:xfrm>
            <a:off x="2895600" y="4267200"/>
            <a:ext cx="1981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Public Web Sites,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Discussion Boards, Product Reviews</a:t>
            </a:r>
          </a:p>
        </p:txBody>
      </p:sp>
      <p:cxnSp>
        <p:nvCxnSpPr>
          <p:cNvPr id="16398" name="Straight Arrow Connector 27"/>
          <p:cNvCxnSpPr>
            <a:cxnSpLocks noChangeShapeType="1"/>
          </p:cNvCxnSpPr>
          <p:nvPr/>
        </p:nvCxnSpPr>
        <p:spPr bwMode="auto">
          <a:xfrm rot="16200000" flipV="1">
            <a:off x="2514600" y="4038600"/>
            <a:ext cx="5334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16399" name="Straight Arrow Connector 31"/>
          <p:cNvCxnSpPr>
            <a:cxnSpLocks noChangeShapeType="1"/>
          </p:cNvCxnSpPr>
          <p:nvPr/>
        </p:nvCxnSpPr>
        <p:spPr bwMode="auto">
          <a:xfrm rot="5400000">
            <a:off x="7620001" y="4495800"/>
            <a:ext cx="1066800" cy="3175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400" name="TextBox 33"/>
          <p:cNvSpPr txBox="1">
            <a:spLocks noChangeArrowheads="1"/>
          </p:cNvSpPr>
          <p:nvPr/>
        </p:nvSpPr>
        <p:spPr bwMode="auto">
          <a:xfrm>
            <a:off x="7391400" y="5029200"/>
            <a:ext cx="152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cs typeface="Arial" charset="0"/>
              </a:rPr>
              <a:t>Alerts, </a:t>
            </a:r>
          </a:p>
          <a:p>
            <a:pPr algn="ctr"/>
            <a:r>
              <a:rPr lang="en-US" sz="1600" dirty="0" smtClean="0">
                <a:solidFill>
                  <a:srgbClr val="C00000"/>
                </a:solidFill>
                <a:cs typeface="Arial" charset="0"/>
              </a:rPr>
              <a:t>Real-time </a:t>
            </a:r>
            <a:r>
              <a:rPr lang="en-US" sz="1600" dirty="0">
                <a:solidFill>
                  <a:srgbClr val="C00000"/>
                </a:solidFill>
                <a:cs typeface="Arial" charset="0"/>
              </a:rPr>
              <a:t>Action</a:t>
            </a:r>
          </a:p>
        </p:txBody>
      </p:sp>
      <p:sp>
        <p:nvSpPr>
          <p:cNvPr id="16401" name="TextBox 37"/>
          <p:cNvSpPr txBox="1">
            <a:spLocks noChangeArrowheads="1"/>
          </p:cNvSpPr>
          <p:nvPr/>
        </p:nvSpPr>
        <p:spPr bwMode="auto">
          <a:xfrm>
            <a:off x="381000" y="1524000"/>
            <a:ext cx="1219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Twitter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Page</a:t>
            </a:r>
          </a:p>
        </p:txBody>
      </p:sp>
      <p:cxnSp>
        <p:nvCxnSpPr>
          <p:cNvPr id="16402" name="Straight Arrow Connector 38"/>
          <p:cNvCxnSpPr>
            <a:cxnSpLocks noChangeShapeType="1"/>
          </p:cNvCxnSpPr>
          <p:nvPr/>
        </p:nvCxnSpPr>
        <p:spPr bwMode="auto">
          <a:xfrm>
            <a:off x="1066800" y="3048000"/>
            <a:ext cx="533400" cy="1588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403" name="TextBox 40"/>
          <p:cNvSpPr txBox="1">
            <a:spLocks noChangeArrowheads="1"/>
          </p:cNvSpPr>
          <p:nvPr/>
        </p:nvSpPr>
        <p:spPr bwMode="auto">
          <a:xfrm>
            <a:off x="3657600" y="2667000"/>
            <a:ext cx="914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charset="0"/>
              </a:rPr>
              <a:t>Services</a:t>
            </a:r>
          </a:p>
        </p:txBody>
      </p:sp>
      <p:sp>
        <p:nvSpPr>
          <p:cNvPr id="16404" name="TextBox 41"/>
          <p:cNvSpPr txBox="1">
            <a:spLocks noChangeArrowheads="1"/>
          </p:cNvSpPr>
          <p:nvPr/>
        </p:nvSpPr>
        <p:spPr bwMode="auto">
          <a:xfrm>
            <a:off x="3200400" y="3124200"/>
            <a:ext cx="762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charset="0"/>
              </a:rPr>
              <a:t>Quality</a:t>
            </a:r>
          </a:p>
        </p:txBody>
      </p:sp>
      <p:sp>
        <p:nvSpPr>
          <p:cNvPr id="16405" name="TextBox 42"/>
          <p:cNvSpPr txBox="1">
            <a:spLocks noChangeArrowheads="1"/>
          </p:cNvSpPr>
          <p:nvPr/>
        </p:nvSpPr>
        <p:spPr bwMode="auto">
          <a:xfrm>
            <a:off x="3886200" y="3124200"/>
            <a:ext cx="533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charset="0"/>
              </a:rPr>
              <a:t>Cost</a:t>
            </a:r>
          </a:p>
        </p:txBody>
      </p:sp>
      <p:sp>
        <p:nvSpPr>
          <p:cNvPr id="16406" name="TextBox 43"/>
          <p:cNvSpPr txBox="1">
            <a:spLocks noChangeArrowheads="1"/>
          </p:cNvSpPr>
          <p:nvPr/>
        </p:nvSpPr>
        <p:spPr bwMode="auto">
          <a:xfrm>
            <a:off x="4343400" y="3124200"/>
            <a:ext cx="1143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charset="0"/>
              </a:rPr>
              <a:t>Friendliness</a:t>
            </a:r>
          </a:p>
        </p:txBody>
      </p:sp>
      <p:pic>
        <p:nvPicPr>
          <p:cNvPr id="16407" name="Picture 45" descr="person_working_on_a_pda_ipad_or_smartphon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4953000"/>
            <a:ext cx="58737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8" name="TextBox 46"/>
          <p:cNvSpPr txBox="1">
            <a:spLocks noChangeArrowheads="1"/>
          </p:cNvSpPr>
          <p:nvPr/>
        </p:nvSpPr>
        <p:spPr bwMode="auto">
          <a:xfrm>
            <a:off x="1219200" y="4648200"/>
            <a:ext cx="1524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Email</a:t>
            </a:r>
          </a:p>
        </p:txBody>
      </p:sp>
      <p:cxnSp>
        <p:nvCxnSpPr>
          <p:cNvPr id="16409" name="Straight Arrow Connector 48"/>
          <p:cNvCxnSpPr>
            <a:cxnSpLocks noChangeShapeType="1"/>
            <a:stCxn id="16408" idx="0"/>
          </p:cNvCxnSpPr>
          <p:nvPr/>
        </p:nvCxnSpPr>
        <p:spPr bwMode="auto">
          <a:xfrm rot="5400000" flipH="1" flipV="1">
            <a:off x="1639888" y="4305300"/>
            <a:ext cx="684212" cy="1588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16410" name="Straight Arrow Connector 55"/>
          <p:cNvCxnSpPr>
            <a:cxnSpLocks noChangeShapeType="1"/>
          </p:cNvCxnSpPr>
          <p:nvPr/>
        </p:nvCxnSpPr>
        <p:spPr bwMode="auto">
          <a:xfrm rot="16200000" flipV="1">
            <a:off x="1866900" y="4381500"/>
            <a:ext cx="1295400" cy="4572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411" name="TextBox 57"/>
          <p:cNvSpPr txBox="1">
            <a:spLocks noChangeArrowheads="1"/>
          </p:cNvSpPr>
          <p:nvPr/>
        </p:nvSpPr>
        <p:spPr bwMode="auto">
          <a:xfrm>
            <a:off x="2133600" y="5181600"/>
            <a:ext cx="152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Adhoc Feedback</a:t>
            </a:r>
          </a:p>
        </p:txBody>
      </p:sp>
      <p:sp>
        <p:nvSpPr>
          <p:cNvPr id="16412" name="TextBox 61"/>
          <p:cNvSpPr txBox="1">
            <a:spLocks noChangeArrowheads="1"/>
          </p:cNvSpPr>
          <p:nvPr/>
        </p:nvSpPr>
        <p:spPr bwMode="auto">
          <a:xfrm>
            <a:off x="0" y="2438400"/>
            <a:ext cx="1371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Call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Center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Notes,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Voice</a:t>
            </a:r>
          </a:p>
        </p:txBody>
      </p:sp>
      <p:cxnSp>
        <p:nvCxnSpPr>
          <p:cNvPr id="16413" name="Straight Arrow Connector 62"/>
          <p:cNvCxnSpPr>
            <a:cxnSpLocks noChangeShapeType="1"/>
          </p:cNvCxnSpPr>
          <p:nvPr/>
        </p:nvCxnSpPr>
        <p:spPr bwMode="auto">
          <a:xfrm rot="10800000" flipV="1">
            <a:off x="2514600" y="2209800"/>
            <a:ext cx="5334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638" y="152400"/>
            <a:ext cx="7243762" cy="651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6324600" y="3200400"/>
            <a:ext cx="9144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4800600" y="3352800"/>
            <a:ext cx="22098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Rectangle 6"/>
          <p:cNvSpPr>
            <a:spLocks noChangeArrowheads="1"/>
          </p:cNvSpPr>
          <p:nvPr/>
        </p:nvSpPr>
        <p:spPr bwMode="auto">
          <a:xfrm>
            <a:off x="4572000" y="5486400"/>
            <a:ext cx="10668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Rectangle 7"/>
          <p:cNvSpPr>
            <a:spLocks noChangeArrowheads="1"/>
          </p:cNvSpPr>
          <p:nvPr/>
        </p:nvSpPr>
        <p:spPr bwMode="auto">
          <a:xfrm>
            <a:off x="4572000" y="5334000"/>
            <a:ext cx="27432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28600"/>
            <a:ext cx="7772400" cy="1143000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Data Science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Data science is the science of extracting knowledge from data</a:t>
            </a:r>
          </a:p>
          <a:p>
            <a:pPr>
              <a:buNone/>
            </a:pPr>
            <a:r>
              <a:rPr lang="en-US" dirty="0" smtClean="0"/>
              <a:t>					(Or)</a:t>
            </a:r>
          </a:p>
          <a:p>
            <a:r>
              <a:rPr lang="en-US" dirty="0" smtClean="0"/>
              <a:t>It is a science of drawing out hidden patterns amongst data using statistical techniques and information technology (machine learning, data engineering, probability models and pattern recognition)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62200" y="4648200"/>
            <a:ext cx="2209800" cy="2209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Technology Expertise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05200" y="3276600"/>
            <a:ext cx="2133600" cy="198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Acumen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495800" y="4876800"/>
            <a:ext cx="2286000" cy="198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Mathematics expertise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038600" y="4800600"/>
            <a:ext cx="12192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science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Data Science use cases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143000"/>
            <a:ext cx="7772400" cy="4876800"/>
          </a:xfrm>
        </p:spPr>
        <p:txBody>
          <a:bodyPr/>
          <a:lstStyle/>
          <a:p>
            <a:pPr lvl="0">
              <a:buClr>
                <a:srgbClr val="D34817"/>
              </a:buClr>
            </a:pPr>
            <a:r>
              <a:rPr lang="en-US" dirty="0" smtClean="0">
                <a:solidFill>
                  <a:prstClr val="black"/>
                </a:solidFill>
              </a:rPr>
              <a:t>Exploring Massive Datasets</a:t>
            </a:r>
          </a:p>
          <a:p>
            <a:pPr lvl="1"/>
            <a:r>
              <a:rPr lang="en-US" dirty="0" smtClean="0"/>
              <a:t>Weather predictions</a:t>
            </a:r>
          </a:p>
          <a:p>
            <a:pPr lvl="1"/>
            <a:r>
              <a:rPr lang="en-US" dirty="0" smtClean="0"/>
              <a:t>Oil drillings</a:t>
            </a:r>
          </a:p>
          <a:p>
            <a:pPr lvl="1"/>
            <a:r>
              <a:rPr lang="en-US" dirty="0" smtClean="0"/>
              <a:t>Seismic activities</a:t>
            </a:r>
          </a:p>
          <a:p>
            <a:pPr lvl="1"/>
            <a:r>
              <a:rPr lang="en-US" dirty="0" smtClean="0"/>
              <a:t>Financial frauds</a:t>
            </a:r>
          </a:p>
          <a:p>
            <a:pPr lvl="1"/>
            <a:r>
              <a:rPr lang="en-US" dirty="0" smtClean="0"/>
              <a:t>Terrorist network and activities</a:t>
            </a:r>
          </a:p>
          <a:p>
            <a:pPr lvl="1"/>
            <a:r>
              <a:rPr lang="en-US" dirty="0" smtClean="0"/>
              <a:t>Global economic impacts</a:t>
            </a:r>
          </a:p>
          <a:p>
            <a:pPr lvl="1"/>
            <a:r>
              <a:rPr lang="en-US" dirty="0" smtClean="0"/>
              <a:t>Sensor logs</a:t>
            </a:r>
          </a:p>
          <a:p>
            <a:pPr lvl="1"/>
            <a:r>
              <a:rPr lang="en-US" dirty="0" smtClean="0"/>
              <a:t>Social media analytics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Data Science 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Manufacturing</a:t>
            </a:r>
          </a:p>
          <a:p>
            <a:pPr lvl="1"/>
            <a:r>
              <a:rPr lang="en-US" dirty="0" smtClean="0"/>
              <a:t>Customer churn</a:t>
            </a:r>
          </a:p>
          <a:p>
            <a:pPr lvl="1"/>
            <a:r>
              <a:rPr lang="en-US" dirty="0" smtClean="0"/>
              <a:t>Market basket analytics(associative mining)</a:t>
            </a:r>
          </a:p>
          <a:p>
            <a:pPr lvl="1"/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Regression analysis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Business Acumen Skills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Understanding of domain</a:t>
            </a:r>
          </a:p>
          <a:p>
            <a:r>
              <a:rPr lang="en-US" dirty="0" smtClean="0"/>
              <a:t>Business strategy</a:t>
            </a:r>
          </a:p>
          <a:p>
            <a:r>
              <a:rPr lang="en-US" dirty="0" smtClean="0"/>
              <a:t>Problem solving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Presentation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Technology expertise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Good database knowledge such as RDBMS</a:t>
            </a:r>
          </a:p>
          <a:p>
            <a:r>
              <a:rPr lang="en-US" dirty="0" smtClean="0"/>
              <a:t>Good </a:t>
            </a:r>
            <a:r>
              <a:rPr lang="en-US" dirty="0" err="1" smtClean="0"/>
              <a:t>NoSQL</a:t>
            </a:r>
            <a:r>
              <a:rPr lang="en-US" dirty="0" smtClean="0"/>
              <a:t> database knowledge such as </a:t>
            </a:r>
            <a:r>
              <a:rPr lang="en-US" dirty="0" err="1" smtClean="0"/>
              <a:t>MongoDB</a:t>
            </a:r>
            <a:r>
              <a:rPr lang="en-US" dirty="0" smtClean="0"/>
              <a:t>, Cassandra, </a:t>
            </a:r>
            <a:r>
              <a:rPr lang="en-US" dirty="0" err="1" smtClean="0"/>
              <a:t>Hbase,etc</a:t>
            </a:r>
            <a:endParaRPr lang="en-US" dirty="0" smtClean="0"/>
          </a:p>
          <a:p>
            <a:r>
              <a:rPr lang="en-US" dirty="0" smtClean="0"/>
              <a:t>Programming languages such as </a:t>
            </a:r>
            <a:r>
              <a:rPr lang="en-US" dirty="0" err="1" smtClean="0"/>
              <a:t>java,python,C</a:t>
            </a:r>
            <a:r>
              <a:rPr lang="en-US" dirty="0" smtClean="0"/>
              <a:t>++,etc</a:t>
            </a:r>
          </a:p>
          <a:p>
            <a:r>
              <a:rPr lang="en-US" dirty="0" smtClean="0"/>
              <a:t>Open source tools such as </a:t>
            </a:r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Data warehousing</a:t>
            </a:r>
          </a:p>
          <a:p>
            <a:r>
              <a:rPr lang="en-US" dirty="0" smtClean="0"/>
              <a:t>Data mining</a:t>
            </a:r>
          </a:p>
          <a:p>
            <a:r>
              <a:rPr lang="en-US" dirty="0" smtClean="0"/>
              <a:t>Visualization such as Tableau, Flare, Google visualization APIs etc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Mathematics expertise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Mathematics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Algorithms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Pattern recognition</a:t>
            </a:r>
          </a:p>
          <a:p>
            <a:r>
              <a:rPr lang="en-US" dirty="0" smtClean="0"/>
              <a:t>Natural language processing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Data Science process 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Collecting raw data from multiple disparate data sources</a:t>
            </a:r>
          </a:p>
          <a:p>
            <a:r>
              <a:rPr lang="en-US" dirty="0" smtClean="0"/>
              <a:t>Processing the data</a:t>
            </a:r>
          </a:p>
          <a:p>
            <a:r>
              <a:rPr lang="en-US" dirty="0" smtClean="0"/>
              <a:t>Integrating the data and preparing clean datasets</a:t>
            </a:r>
          </a:p>
          <a:p>
            <a:r>
              <a:rPr lang="en-US" dirty="0" smtClean="0"/>
              <a:t>Engaging in explorative data analysis using model and algorithms</a:t>
            </a:r>
          </a:p>
          <a:p>
            <a:r>
              <a:rPr lang="en-US" dirty="0" smtClean="0"/>
              <a:t>Preparing presentations using data visualization</a:t>
            </a:r>
          </a:p>
          <a:p>
            <a:r>
              <a:rPr lang="en-US" dirty="0" smtClean="0"/>
              <a:t>Communicating the findings to all stakeholders</a:t>
            </a:r>
          </a:p>
          <a:p>
            <a:r>
              <a:rPr lang="en-US" dirty="0" smtClean="0"/>
              <a:t>Making faster and better decisions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808038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Data Into Information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143000"/>
            <a:ext cx="7772400" cy="5562600"/>
          </a:xfrm>
        </p:spPr>
        <p:txBody>
          <a:bodyPr>
            <a:normAutofit/>
          </a:bodyPr>
          <a:lstStyle/>
          <a:p>
            <a:r>
              <a:rPr lang="en-GB" dirty="0" smtClean="0"/>
              <a:t>To achieve its aims the organisation will need to </a:t>
            </a:r>
            <a:r>
              <a:rPr lang="en-GB" b="1" dirty="0" smtClean="0">
                <a:solidFill>
                  <a:schemeClr val="tx2"/>
                </a:solidFill>
              </a:rPr>
              <a:t>process</a:t>
            </a:r>
            <a:r>
              <a:rPr lang="en-GB" dirty="0" smtClean="0"/>
              <a:t> data into information.</a:t>
            </a:r>
          </a:p>
          <a:p>
            <a:r>
              <a:rPr lang="en-GB" dirty="0" smtClean="0"/>
              <a:t>Data needs to be turned into meaningful information and presented in its most useful format</a:t>
            </a:r>
          </a:p>
          <a:p>
            <a:r>
              <a:rPr lang="en-GB" dirty="0" smtClean="0"/>
              <a:t>Data must be processed in a </a:t>
            </a:r>
            <a:r>
              <a:rPr lang="en-GB" b="1" dirty="0" smtClean="0">
                <a:solidFill>
                  <a:schemeClr val="tx2"/>
                </a:solidFill>
              </a:rPr>
              <a:t>context</a:t>
            </a:r>
            <a:r>
              <a:rPr lang="en-GB" dirty="0" smtClean="0"/>
              <a:t> in order to give it meaning</a:t>
            </a:r>
          </a:p>
          <a:p>
            <a:r>
              <a:rPr lang="en-GB" b="1" dirty="0" smtClean="0"/>
              <a:t>Information</a:t>
            </a:r>
          </a:p>
          <a:p>
            <a:pPr lvl="1"/>
            <a:r>
              <a:rPr lang="en-GB" dirty="0" smtClean="0"/>
              <a:t>Data that has been processed within  a context to give it meaning</a:t>
            </a:r>
          </a:p>
          <a:p>
            <a:pPr lvl="1"/>
            <a:r>
              <a:rPr lang="en-GB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5/10/07 The date of your final exam.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51,007 The average starting salary of an employee.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51007  Zip code of Bronson Iowa.</a:t>
            </a:r>
          </a:p>
          <a:p>
            <a:pPr lvl="1"/>
            <a:endParaRPr lang="en-GB" dirty="0" smtClean="0"/>
          </a:p>
          <a:p>
            <a:pPr>
              <a:buNone/>
            </a:pPr>
            <a:endParaRPr lang="en-GB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Responsibilities of a data scientist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Data Management:</a:t>
            </a:r>
          </a:p>
          <a:p>
            <a:pPr lvl="1"/>
            <a:r>
              <a:rPr lang="en-US" dirty="0" smtClean="0"/>
              <a:t>Raw---&gt; relationships-</a:t>
            </a:r>
            <a:r>
              <a:rPr lang="en-US" dirty="0" smtClean="0">
                <a:sym typeface="Wingdings" pitchFamily="2" charset="2"/>
              </a:rPr>
              <a:t>--&gt;</a:t>
            </a:r>
            <a:r>
              <a:rPr lang="en-US" dirty="0" smtClean="0"/>
              <a:t>preprocessing and further analysis</a:t>
            </a:r>
          </a:p>
          <a:p>
            <a:r>
              <a:rPr lang="en-US" b="1" dirty="0" smtClean="0"/>
              <a:t>Analytical Techniques</a:t>
            </a:r>
          </a:p>
          <a:p>
            <a:pPr lvl="1"/>
            <a:r>
              <a:rPr lang="en-US" dirty="0" smtClean="0"/>
              <a:t>Employs a blend of analytical techniques to Develop models </a:t>
            </a:r>
          </a:p>
          <a:p>
            <a:pPr lvl="1"/>
            <a:r>
              <a:rPr lang="en-US" dirty="0" smtClean="0"/>
              <a:t>Algorithms to understand data, interpret relationships and spot trends </a:t>
            </a:r>
          </a:p>
          <a:p>
            <a:r>
              <a:rPr lang="en-US" b="1" dirty="0" smtClean="0"/>
              <a:t>Business analysts</a:t>
            </a:r>
          </a:p>
          <a:p>
            <a:pPr lvl="1"/>
            <a:r>
              <a:rPr lang="en-US" dirty="0" smtClean="0"/>
              <a:t>Able to apply domain knowledge to see results</a:t>
            </a:r>
          </a:p>
          <a:p>
            <a:pPr lvl="1"/>
            <a:r>
              <a:rPr lang="en-US" dirty="0" smtClean="0"/>
              <a:t>Good presenter</a:t>
            </a:r>
          </a:p>
          <a:p>
            <a:pPr lvl="1"/>
            <a:r>
              <a:rPr lang="en-US" dirty="0" smtClean="0"/>
              <a:t>communicator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7772400" cy="9604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b="1" dirty="0" smtClean="0">
                <a:solidFill>
                  <a:schemeClr val="tx1"/>
                </a:solidFill>
              </a:rPr>
              <a:t>Meaning and Characteristics of BDA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30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64" y="381000"/>
            <a:ext cx="8999236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Need of Big Data Analytics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Reactive – Business Intelligence</a:t>
            </a:r>
          </a:p>
          <a:p>
            <a:r>
              <a:rPr lang="en-US" dirty="0" smtClean="0"/>
              <a:t>Reactive-Big Data Analytics</a:t>
            </a:r>
          </a:p>
          <a:p>
            <a:r>
              <a:rPr lang="en-US" dirty="0" smtClean="0"/>
              <a:t>Proactive- Analytics</a:t>
            </a:r>
          </a:p>
          <a:p>
            <a:r>
              <a:rPr lang="en-US" dirty="0" smtClean="0"/>
              <a:t>Proactive-Big Data Analytics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Reactive – Business Intelligence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Business intelligence helps to make faster and better decisions by providing the right information to the right persons at right time in right format.</a:t>
            </a:r>
          </a:p>
          <a:p>
            <a:r>
              <a:rPr lang="en-US" dirty="0" smtClean="0"/>
              <a:t>Analysis of historical data and displaying findings of analysis in the form of enterprise dashboards, alerts and notifications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Reactive-Big Data Analytics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Analysis on huge datasets but the approach is still reactive because of static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Proactive- Analytics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Futuristic decision making by dm, predictive modeling, text mining and statistical analysis</a:t>
            </a:r>
          </a:p>
          <a:p>
            <a:r>
              <a:rPr lang="en-US" dirty="0" smtClean="0"/>
              <a:t>Traditional database management used on big data therefore several limitations on storage capacity and processing.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Proactive-Big Data Analytics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 Filter out relevant data( </a:t>
            </a:r>
            <a:r>
              <a:rPr lang="en-US" dirty="0" err="1" smtClean="0"/>
              <a:t>Terabytes,petabytes,exabytes</a:t>
            </a:r>
            <a:r>
              <a:rPr lang="en-US" dirty="0" smtClean="0"/>
              <a:t> of information)  for analysis</a:t>
            </a:r>
          </a:p>
          <a:p>
            <a:r>
              <a:rPr lang="en-US" dirty="0" smtClean="0"/>
              <a:t>High performance analytics used to gain rapid insights from big data and the ability to solve complex problems using more data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Classification of analytics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838200"/>
          </a:xfrm>
        </p:spPr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Knowledge (insights)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371600"/>
            <a:ext cx="7772400" cy="4648200"/>
          </a:xfrm>
        </p:spPr>
        <p:txBody>
          <a:bodyPr/>
          <a:lstStyle/>
          <a:p>
            <a:pPr lvl="1"/>
            <a:r>
              <a:rPr lang="en-GB" dirty="0" smtClean="0"/>
              <a:t>Knowledge is the understanding of rules needed to interpret information</a:t>
            </a:r>
          </a:p>
          <a:p>
            <a:pPr lvl="1">
              <a:buNone/>
            </a:pPr>
            <a:r>
              <a:rPr lang="en-GB" dirty="0" smtClean="0"/>
              <a:t>	</a:t>
            </a:r>
            <a:r>
              <a:rPr lang="en-GB" b="1" i="1" dirty="0" smtClean="0">
                <a:latin typeface="Times New Roman" pitchFamily="18" charset="0"/>
              </a:rPr>
              <a:t>“…the capability of understanding the relationship between pieces of information and what to actually do with the information”</a:t>
            </a:r>
          </a:p>
          <a:p>
            <a:pPr lvl="1">
              <a:buNone/>
            </a:pPr>
            <a:r>
              <a:rPr lang="en-GB" dirty="0" smtClean="0"/>
              <a:t>							-Debbie Jones </a:t>
            </a:r>
          </a:p>
          <a:p>
            <a:pPr lvl="1">
              <a:buNone/>
            </a:pPr>
            <a:r>
              <a:rPr lang="en-GB" dirty="0" smtClean="0"/>
              <a:t>Examples:</a:t>
            </a:r>
          </a:p>
          <a:p>
            <a:pPr lvl="1"/>
            <a:r>
              <a:rPr lang="en-GB" dirty="0" smtClean="0"/>
              <a:t>With that information DEO can allot  rooms for exams</a:t>
            </a:r>
          </a:p>
          <a:p>
            <a:pPr lvl="1"/>
            <a:r>
              <a:rPr lang="en-GB" dirty="0" smtClean="0"/>
              <a:t>Faculty can prepare question papers</a:t>
            </a:r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Challenges of Big Data Analytics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458200" cy="4953000"/>
          </a:xfrm>
        </p:spPr>
        <p:txBody>
          <a:bodyPr>
            <a:normAutofit fontScale="77500" lnSpcReduction="20000"/>
          </a:bodyPr>
          <a:lstStyle/>
          <a:p>
            <a:endParaRPr lang="en-US" sz="3600" u="sng" dirty="0" smtClean="0"/>
          </a:p>
          <a:p>
            <a:r>
              <a:rPr lang="en-US" sz="5700" b="1" u="sng" dirty="0" smtClean="0"/>
              <a:t>Storage:</a:t>
            </a:r>
          </a:p>
          <a:p>
            <a:pPr>
              <a:buNone/>
            </a:pPr>
            <a:endParaRPr lang="en-US" sz="3600" u="sng" dirty="0" smtClean="0"/>
          </a:p>
          <a:p>
            <a:pPr lvl="1"/>
            <a:r>
              <a:rPr lang="en-US" sz="3200" dirty="0" smtClean="0"/>
              <a:t>RDBMS can store only structured data</a:t>
            </a:r>
          </a:p>
          <a:p>
            <a:pPr lvl="1">
              <a:buNone/>
            </a:pPr>
            <a:r>
              <a:rPr lang="en-US" sz="3200" dirty="0" smtClean="0"/>
              <a:t>  (rows and columns)</a:t>
            </a:r>
          </a:p>
          <a:p>
            <a:pPr lvl="2"/>
            <a:r>
              <a:rPr lang="en-US" sz="2800" dirty="0" smtClean="0"/>
              <a:t>Ex: Employee details in a company</a:t>
            </a:r>
          </a:p>
          <a:p>
            <a:pPr lvl="1"/>
            <a:r>
              <a:rPr lang="en-US" sz="3200" dirty="0" smtClean="0"/>
              <a:t>Big data(3V’s) is mixed up with different structures.</a:t>
            </a:r>
          </a:p>
          <a:p>
            <a:pPr lvl="1">
              <a:buNone/>
            </a:pPr>
            <a:r>
              <a:rPr lang="en-US" sz="3200" dirty="0" smtClean="0"/>
              <a:t>	(Should we scale vertically or horizontally?)</a:t>
            </a:r>
          </a:p>
          <a:p>
            <a:pPr lvl="2"/>
            <a:r>
              <a:rPr lang="en-US" sz="2800" dirty="0" smtClean="0"/>
              <a:t>Ex: Web logins, XML documents and all the data coming from sensors</a:t>
            </a:r>
          </a:p>
          <a:p>
            <a:pPr lvl="2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10200" y="1676400"/>
          <a:ext cx="3200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</a:tblGrid>
              <a:tr h="148590">
                <a:tc>
                  <a:txBody>
                    <a:bodyPr/>
                    <a:lstStyle/>
                    <a:p>
                      <a:r>
                        <a:rPr lang="en-US" dirty="0" smtClean="0"/>
                        <a:t>E.ID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E.name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E.Salary</a:t>
                      </a:r>
                      <a:endParaRPr lang="en-US" dirty="0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sz="4400" b="1" u="sng" dirty="0" smtClean="0"/>
              <a:t>Security</a:t>
            </a:r>
          </a:p>
          <a:p>
            <a:pPr>
              <a:buNone/>
            </a:pPr>
            <a:r>
              <a:rPr lang="en-US" dirty="0" smtClean="0"/>
              <a:t>RDMS(Normal Data)</a:t>
            </a:r>
          </a:p>
          <a:p>
            <a:pPr>
              <a:buNone/>
            </a:pPr>
            <a:r>
              <a:rPr lang="en-US" dirty="0" smtClean="0"/>
              <a:t>		Authentication-user connects to RDMS</a:t>
            </a:r>
          </a:p>
          <a:p>
            <a:pPr>
              <a:buNone/>
            </a:pPr>
            <a:r>
              <a:rPr lang="en-US" dirty="0" smtClean="0"/>
              <a:t>		Authorization-perform certain actions</a:t>
            </a:r>
          </a:p>
          <a:p>
            <a:pPr>
              <a:buNone/>
            </a:pPr>
            <a:r>
              <a:rPr lang="en-US" dirty="0" smtClean="0"/>
              <a:t>		Data Encryption</a:t>
            </a:r>
          </a:p>
          <a:p>
            <a:pPr>
              <a:buNone/>
            </a:pPr>
            <a:r>
              <a:rPr lang="en-US" dirty="0" smtClean="0"/>
              <a:t>		virus control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NoSQL</a:t>
            </a:r>
            <a:r>
              <a:rPr lang="en-US" dirty="0" smtClean="0"/>
              <a:t>(Big Data)</a:t>
            </a:r>
          </a:p>
          <a:p>
            <a:r>
              <a:rPr lang="en-US" dirty="0" smtClean="0"/>
              <a:t>Column: </a:t>
            </a:r>
            <a:r>
              <a:rPr lang="en-US" dirty="0" err="1" smtClean="0"/>
              <a:t>cassandra,Hbase</a:t>
            </a:r>
            <a:endParaRPr lang="en-US" dirty="0" smtClean="0"/>
          </a:p>
          <a:p>
            <a:r>
              <a:rPr lang="en-US" dirty="0" smtClean="0"/>
              <a:t>Document: </a:t>
            </a:r>
            <a:r>
              <a:rPr lang="en-US" dirty="0" err="1" smtClean="0"/>
              <a:t>clusterpoint,apache</a:t>
            </a:r>
            <a:r>
              <a:rPr lang="en-US" dirty="0" smtClean="0"/>
              <a:t> </a:t>
            </a:r>
            <a:r>
              <a:rPr lang="en-US" dirty="0" err="1" smtClean="0"/>
              <a:t>couchDB</a:t>
            </a:r>
            <a:endParaRPr lang="en-US" dirty="0" smtClean="0"/>
          </a:p>
          <a:p>
            <a:r>
              <a:rPr lang="en-US" dirty="0" smtClean="0"/>
              <a:t>Graph: </a:t>
            </a:r>
            <a:r>
              <a:rPr lang="en-US" dirty="0" err="1" smtClean="0"/>
              <a:t>OrientDB,Apache</a:t>
            </a:r>
            <a:r>
              <a:rPr lang="en-US" dirty="0" smtClean="0"/>
              <a:t> </a:t>
            </a:r>
            <a:r>
              <a:rPr lang="en-US" dirty="0" err="1" smtClean="0"/>
              <a:t>Giraph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lack of proper authentication and security mechanisms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Ex:credit</a:t>
            </a:r>
            <a:r>
              <a:rPr lang="en-US" dirty="0" smtClean="0"/>
              <a:t> card information, personal information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800" b="1" u="sng" dirty="0" smtClean="0"/>
              <a:t>Schema</a:t>
            </a:r>
          </a:p>
          <a:p>
            <a:pPr lvl="1"/>
            <a:r>
              <a:rPr lang="en-US" sz="4600" dirty="0" smtClean="0"/>
              <a:t>Static schema(fixed attributes)</a:t>
            </a:r>
          </a:p>
          <a:p>
            <a:pPr lvl="2"/>
            <a:r>
              <a:rPr lang="en-US" sz="4200" dirty="0" err="1" smtClean="0"/>
              <a:t>Ex:Student</a:t>
            </a:r>
            <a:r>
              <a:rPr lang="en-US" sz="4200" dirty="0" smtClean="0"/>
              <a:t> database(1000x15)</a:t>
            </a:r>
          </a:p>
          <a:p>
            <a:pPr lvl="1"/>
            <a:r>
              <a:rPr lang="en-US" sz="4600" dirty="0" smtClean="0"/>
              <a:t>Dynamic Schema</a:t>
            </a:r>
          </a:p>
          <a:p>
            <a:pPr lvl="2"/>
            <a:r>
              <a:rPr lang="en-US" sz="4200" dirty="0" err="1" smtClean="0"/>
              <a:t>Ex:Online</a:t>
            </a:r>
            <a:r>
              <a:rPr lang="en-US" sz="4200" dirty="0" smtClean="0"/>
              <a:t> application filling</a:t>
            </a:r>
            <a:endParaRPr lang="en-US" sz="4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400" b="1" u="sng" dirty="0" smtClean="0"/>
              <a:t>Continuous availability</a:t>
            </a:r>
          </a:p>
          <a:p>
            <a:pPr>
              <a:buNone/>
            </a:pPr>
            <a:r>
              <a:rPr lang="en-US" sz="4400" dirty="0" smtClean="0"/>
              <a:t>RDBMS and </a:t>
            </a:r>
            <a:r>
              <a:rPr lang="en-US" sz="4400" dirty="0" err="1" smtClean="0"/>
              <a:t>NoSQL</a:t>
            </a:r>
            <a:r>
              <a:rPr lang="en-US" sz="4400" dirty="0" smtClean="0"/>
              <a:t> big data platforms have certain amount of downtime built in</a:t>
            </a:r>
          </a:p>
          <a:p>
            <a:pPr lvl="1"/>
            <a:endParaRPr lang="en-US" sz="4200" b="1" u="sng" dirty="0" smtClean="0"/>
          </a:p>
          <a:p>
            <a:endParaRPr lang="en-US" sz="4400" b="1" dirty="0" smtClean="0"/>
          </a:p>
          <a:p>
            <a:pPr lvl="1"/>
            <a:endParaRPr lang="en-US" sz="4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Partition tolerant:</a:t>
            </a:r>
          </a:p>
          <a:p>
            <a:pPr>
              <a:buNone/>
            </a:pPr>
            <a:endParaRPr lang="en-US" sz="4000" b="1" u="sng" dirty="0" smtClean="0"/>
          </a:p>
          <a:p>
            <a:pPr lvl="1"/>
            <a:r>
              <a:rPr lang="en-US" sz="3800" dirty="0" smtClean="0"/>
              <a:t>How to build partition tolerant systems to handle both h/w and s/w failures</a:t>
            </a:r>
            <a:endParaRPr lang="en-US" sz="3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b="1" u="sng" dirty="0" smtClean="0"/>
              <a:t>Data Quality:</a:t>
            </a:r>
          </a:p>
          <a:p>
            <a:pPr>
              <a:buNone/>
            </a:pPr>
            <a:r>
              <a:rPr lang="en-US" sz="4400" dirty="0" smtClean="0"/>
              <a:t>How to maintain data quality</a:t>
            </a:r>
          </a:p>
          <a:p>
            <a:pPr>
              <a:buNone/>
            </a:pPr>
            <a:r>
              <a:rPr lang="en-US" sz="4400" dirty="0" smtClean="0"/>
              <a:t>	Data accuracy</a:t>
            </a:r>
          </a:p>
          <a:p>
            <a:pPr>
              <a:buNone/>
            </a:pPr>
            <a:r>
              <a:rPr lang="en-US" sz="4400" dirty="0" smtClean="0"/>
              <a:t>	Completeness</a:t>
            </a:r>
          </a:p>
          <a:p>
            <a:pPr>
              <a:buNone/>
            </a:pPr>
            <a:r>
              <a:rPr lang="en-US" sz="4400" dirty="0" smtClean="0"/>
              <a:t>	Timeliness</a:t>
            </a:r>
          </a:p>
          <a:p>
            <a:pPr>
              <a:buNone/>
            </a:pPr>
            <a:r>
              <a:rPr lang="en-US" sz="4400" dirty="0" smtClean="0"/>
              <a:t>Do we have appropriate meta data in place?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Terminologies used in Big Data Environment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In-memory analytics</a:t>
            </a:r>
            <a:endParaRPr lang="en-US" b="1" dirty="0"/>
          </a:p>
          <a:p>
            <a:pPr lvl="1"/>
            <a:r>
              <a:rPr lang="en-US" dirty="0" smtClean="0"/>
              <a:t>Data access from non-volatile storage such as hard disk is a slow process.</a:t>
            </a:r>
          </a:p>
          <a:p>
            <a:pPr lvl="1"/>
            <a:r>
              <a:rPr lang="en-US" dirty="0" smtClean="0"/>
              <a:t>Pre-process and store data(cubes, aggregate tables)</a:t>
            </a:r>
          </a:p>
          <a:p>
            <a:pPr lvl="1"/>
            <a:r>
              <a:rPr lang="en-US" dirty="0" smtClean="0"/>
              <a:t>Advance Thinking </a:t>
            </a:r>
          </a:p>
          <a:p>
            <a:pPr lvl="1"/>
            <a:r>
              <a:rPr lang="en-US" dirty="0" smtClean="0"/>
              <a:t>Addressed using in memory analytics-all relevant data is stored in RAM</a:t>
            </a:r>
          </a:p>
          <a:p>
            <a:pPr lvl="1"/>
            <a:r>
              <a:rPr lang="en-US" dirty="0" smtClean="0"/>
              <a:t>Advantages-faster access, rapid deployment, better insights and minimal IT involvement</a:t>
            </a:r>
          </a:p>
          <a:p>
            <a:pPr lvl="1"/>
            <a:r>
              <a:rPr lang="en-US" dirty="0" err="1" smtClean="0"/>
              <a:t>Qlik</a:t>
            </a:r>
            <a:r>
              <a:rPr lang="en-US" dirty="0" smtClean="0"/>
              <a:t> Tech International , SAP, </a:t>
            </a:r>
            <a:r>
              <a:rPr lang="en-US" dirty="0" err="1" smtClean="0"/>
              <a:t>Tibco</a:t>
            </a:r>
            <a:r>
              <a:rPr lang="en-US" dirty="0" smtClean="0"/>
              <a:t> Software, Information </a:t>
            </a:r>
            <a:r>
              <a:rPr lang="en-US" dirty="0" err="1" smtClean="0"/>
              <a:t>Builders,IBM,Oracle,Apache</a:t>
            </a:r>
            <a:r>
              <a:rPr lang="en-US" dirty="0" smtClean="0"/>
              <a:t> Spark 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In-database processing(In-database analytics)</a:t>
            </a:r>
          </a:p>
          <a:p>
            <a:pPr lvl="1"/>
            <a:r>
              <a:rPr lang="en-US" dirty="0" smtClean="0"/>
              <a:t>Fusing data warehouses with analytical systems(the database itself can run the computations eliminating the need for export)</a:t>
            </a:r>
          </a:p>
          <a:p>
            <a:pPr lvl="1" algn="just"/>
            <a:r>
              <a:rPr lang="en-US" dirty="0" smtClean="0"/>
              <a:t>Today, many large databases, such as those used for </a:t>
            </a:r>
            <a:r>
              <a:rPr lang="en-US" b="1" dirty="0" smtClean="0"/>
              <a:t>credit card fraud detection and investment bank risk management</a:t>
            </a:r>
            <a:r>
              <a:rPr lang="en-US" dirty="0" smtClean="0"/>
              <a:t>, use this technology because it provides significant performance improvements over traditional methods</a:t>
            </a:r>
          </a:p>
          <a:p>
            <a:pPr lvl="1"/>
            <a:r>
              <a:rPr lang="en-US" dirty="0" smtClean="0"/>
              <a:t> </a:t>
            </a:r>
            <a:r>
              <a:rPr lang="en-US" dirty="0" err="1" smtClean="0"/>
              <a:t>Teradata</a:t>
            </a:r>
            <a:r>
              <a:rPr lang="en-US" dirty="0" smtClean="0"/>
              <a:t> , IBM, IEMC() </a:t>
            </a:r>
            <a:r>
              <a:rPr lang="en-US" dirty="0" err="1" smtClean="0"/>
              <a:t>Greenplum</a:t>
            </a:r>
            <a:r>
              <a:rPr lang="en-US" dirty="0" smtClean="0"/>
              <a:t>, Sybase, </a:t>
            </a:r>
            <a:r>
              <a:rPr lang="en-US" dirty="0" err="1" smtClean="0"/>
              <a:t>ParAccel</a:t>
            </a:r>
            <a:r>
              <a:rPr lang="en-US" dirty="0" smtClean="0"/>
              <a:t>, SAS, and EXASOL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543800" cy="57943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838200"/>
            <a:ext cx="8077200" cy="5181600"/>
          </a:xfrm>
        </p:spPr>
        <p:txBody>
          <a:bodyPr/>
          <a:lstStyle/>
          <a:p>
            <a:r>
              <a:rPr lang="en-US" b="1" dirty="0" smtClean="0"/>
              <a:t>Symmetric multiprocessor system(SMP)</a:t>
            </a:r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1026" name="Picture 2" descr="C:\Users\LYDIA\Desktop\440px-SMP_-_Symmetric_Multiprocessor_System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00200"/>
            <a:ext cx="73914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763000" cy="1219200"/>
          </a:xfrm>
        </p:spPr>
        <p:txBody>
          <a:bodyPr lIns="0" rIns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>
                <a:solidFill>
                  <a:schemeClr val="accent1"/>
                </a:solidFill>
              </a:rPr>
              <a:t/>
            </a:r>
            <a:br>
              <a:rPr lang="en-US" u="sng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 Every Where!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152400" y="1752600"/>
            <a:ext cx="87630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Lots of data is being collected </a:t>
            </a:r>
            <a:br>
              <a:rPr lang="en-US" dirty="0" smtClean="0"/>
            </a:br>
            <a:r>
              <a:rPr lang="en-US" dirty="0" smtClean="0"/>
              <a:t>and warehoused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Web data, e-commerce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purchases at department/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grocery stores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Bank/Credit Card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transactions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Social Network</a:t>
            </a:r>
          </a:p>
        </p:txBody>
      </p:sp>
      <p:graphicFrame>
        <p:nvGraphicFramePr>
          <p:cNvPr id="163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65742010"/>
              </p:ext>
            </p:extLst>
          </p:nvPr>
        </p:nvGraphicFramePr>
        <p:xfrm>
          <a:off x="5029200" y="4516438"/>
          <a:ext cx="2146300" cy="2341562"/>
        </p:xfrm>
        <a:graphic>
          <a:graphicData uri="http://schemas.openxmlformats.org/presentationml/2006/ole">
            <p:oleObj spid="_x0000_s1026" name="VISIO" r:id="rId4" imgW="2142744" imgH="2343912" progId="">
              <p:embed/>
            </p:oleObj>
          </a:graphicData>
        </a:graphic>
      </p:graphicFrame>
      <p:pic>
        <p:nvPicPr>
          <p:cNvPr id="16389" name="Picture 5" descr="story-3dimensional-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76400"/>
            <a:ext cx="1965325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0444861"/>
              </p:ext>
            </p:extLst>
          </p:nvPr>
        </p:nvGraphicFramePr>
        <p:xfrm>
          <a:off x="4572000" y="3276600"/>
          <a:ext cx="1457926" cy="1447800"/>
        </p:xfrm>
        <a:graphic>
          <a:graphicData uri="http://schemas.openxmlformats.org/presentationml/2006/ole">
            <p:oleObj spid="_x0000_s1027" name="VISIO" r:id="rId6" imgW="617220" imgH="615696" progId="">
              <p:embed/>
            </p:oleObj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1414651"/>
              </p:ext>
            </p:extLst>
          </p:nvPr>
        </p:nvGraphicFramePr>
        <p:xfrm>
          <a:off x="6248400" y="3276600"/>
          <a:ext cx="1196233" cy="983017"/>
        </p:xfrm>
        <a:graphic>
          <a:graphicData uri="http://schemas.openxmlformats.org/presentationml/2006/ole">
            <p:oleObj spid="_x0000_s1028" name="VISIO" r:id="rId7" imgW="806196" imgH="662940" progId="">
              <p:embed/>
            </p:oleObj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27895407"/>
              </p:ext>
            </p:extLst>
          </p:nvPr>
        </p:nvGraphicFramePr>
        <p:xfrm>
          <a:off x="2971800" y="5105400"/>
          <a:ext cx="1485900" cy="1558925"/>
        </p:xfrm>
        <a:graphic>
          <a:graphicData uri="http://schemas.openxmlformats.org/presentationml/2006/ole">
            <p:oleObj spid="_x0000_s1029" name="VISIO" r:id="rId8" imgW="1661160" imgH="1748028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093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Massively parallel processing</a:t>
            </a:r>
          </a:p>
          <a:p>
            <a:endParaRPr lang="en-US" b="1" dirty="0"/>
          </a:p>
        </p:txBody>
      </p:sp>
      <p:pic>
        <p:nvPicPr>
          <p:cNvPr id="2050" name="Picture 2" descr="C:\Users\LYDIA\Desktop\Massively+Parallel+Process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Difference between Parallel and Distributed System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371600"/>
            <a:ext cx="6248399" cy="4943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503429"/>
            <a:ext cx="7191375" cy="531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09600"/>
            <a:ext cx="6553200" cy="5330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Shared Nothing Architecture</a:t>
            </a:r>
          </a:p>
          <a:p>
            <a:pPr lvl="1"/>
            <a:r>
              <a:rPr lang="en-US" dirty="0" smtClean="0"/>
              <a:t>Shared memory-common memory shared by multiple processors.</a:t>
            </a:r>
          </a:p>
          <a:p>
            <a:pPr lvl="1"/>
            <a:r>
              <a:rPr lang="en-US" dirty="0" smtClean="0"/>
              <a:t>Shared disk- multiple processors share a common collection of disks while having their own private memory.</a:t>
            </a:r>
          </a:p>
          <a:p>
            <a:pPr lvl="1"/>
            <a:r>
              <a:rPr lang="en-US" dirty="0" smtClean="0"/>
              <a:t>Shared nothing-neither memory nor disk is shared among multiple processors.</a:t>
            </a:r>
          </a:p>
          <a:p>
            <a:pPr lvl="0">
              <a:buClr>
                <a:srgbClr val="D34817"/>
              </a:buClr>
            </a:pPr>
            <a:r>
              <a:rPr lang="en-US" b="1" dirty="0" smtClean="0">
                <a:solidFill>
                  <a:prstClr val="black"/>
                </a:solidFill>
              </a:rPr>
              <a:t>Advantages of Shared Nothing Architecture</a:t>
            </a:r>
          </a:p>
          <a:p>
            <a:pPr lvl="1">
              <a:buClr>
                <a:srgbClr val="D34817"/>
              </a:buClr>
            </a:pPr>
            <a:r>
              <a:rPr lang="en-US" dirty="0" smtClean="0">
                <a:solidFill>
                  <a:prstClr val="black"/>
                </a:solidFill>
              </a:rPr>
              <a:t>Fault isolation-should not effect the process if any node is failed</a:t>
            </a:r>
          </a:p>
          <a:p>
            <a:pPr lvl="1">
              <a:buClr>
                <a:srgbClr val="D34817"/>
              </a:buClr>
            </a:pPr>
            <a:r>
              <a:rPr lang="en-US" dirty="0" smtClean="0">
                <a:solidFill>
                  <a:prstClr val="black"/>
                </a:solidFill>
              </a:rPr>
              <a:t>Scalability-reduces the burden on disk storage, increases the processing speed</a:t>
            </a:r>
          </a:p>
          <a:p>
            <a:pPr lvl="1">
              <a:buClr>
                <a:srgbClr val="D34817"/>
              </a:buClr>
              <a:buNone/>
            </a:pPr>
            <a:endParaRPr lang="en-US" b="1" dirty="0" smtClean="0">
              <a:solidFill>
                <a:prstClr val="black"/>
              </a:solidFill>
            </a:endParaRPr>
          </a:p>
          <a:p>
            <a:pPr lvl="1">
              <a:buNone/>
            </a:pP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u="sng" dirty="0" smtClean="0"/>
              <a:t>CAP Theorem(Brewer’s theorem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It states that in a distributed computing environment impossible to provide the following guarantees</a:t>
            </a:r>
          </a:p>
          <a:p>
            <a:pPr lvl="1"/>
            <a:r>
              <a:rPr lang="en-US" dirty="0" smtClean="0"/>
              <a:t>Consistency(every read fetches the last write)</a:t>
            </a:r>
          </a:p>
          <a:p>
            <a:pPr lvl="1"/>
            <a:r>
              <a:rPr lang="en-US" dirty="0" smtClean="0"/>
              <a:t>Availability(each non failing node will return a response in a reasonable amount of time)</a:t>
            </a:r>
          </a:p>
          <a:p>
            <a:pPr lvl="1"/>
            <a:r>
              <a:rPr lang="en-US" dirty="0" smtClean="0"/>
              <a:t>Partition tolerance(system will continue to function when network partition occurs)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Contd..,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Brewer’s CAP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334000" y="20574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10200" y="32004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86400" y="44196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Partition Tolerance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95400" y="32766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57600" y="2514600"/>
            <a:ext cx="1600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5" idx="2"/>
          </p:cNvCxnSpPr>
          <p:nvPr/>
        </p:nvCxnSpPr>
        <p:spPr>
          <a:xfrm flipV="1">
            <a:off x="3581400" y="354330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2"/>
          </p:cNvCxnSpPr>
          <p:nvPr/>
        </p:nvCxnSpPr>
        <p:spPr>
          <a:xfrm>
            <a:off x="3581400" y="3810000"/>
            <a:ext cx="190500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Examples of databases that follow one of the possible three combinations:</a:t>
            </a:r>
          </a:p>
          <a:p>
            <a:r>
              <a:rPr lang="en-US" dirty="0" smtClean="0"/>
              <a:t>Availability and partition tolerance(AP)</a:t>
            </a:r>
          </a:p>
          <a:p>
            <a:r>
              <a:rPr lang="en-US" dirty="0" smtClean="0"/>
              <a:t>Consistence and partition tolerance(CP)</a:t>
            </a:r>
          </a:p>
          <a:p>
            <a:r>
              <a:rPr lang="en-US" dirty="0" smtClean="0"/>
              <a:t>Consistence and Availability(CA)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12530"/>
            <a:ext cx="7391400" cy="5988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2390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How much data?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7620000" cy="58674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800" dirty="0" smtClean="0"/>
              <a:t>Every Day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NYSE(New York Stock Exchange) generates 1.5 billion shares and trade data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Face book stores 2.7 billion comments and Likes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Google processes about 24 </a:t>
            </a:r>
            <a:r>
              <a:rPr lang="en-US" sz="2500" dirty="0" err="1" smtClean="0">
                <a:solidFill>
                  <a:schemeClr val="tx1"/>
                </a:solidFill>
              </a:rPr>
              <a:t>peta</a:t>
            </a:r>
            <a:r>
              <a:rPr lang="en-US" sz="2500" dirty="0" smtClean="0">
                <a:solidFill>
                  <a:schemeClr val="tx1"/>
                </a:solidFill>
              </a:rPr>
              <a:t> bytes of data</a:t>
            </a:r>
          </a:p>
          <a:p>
            <a:pPr algn="just"/>
            <a:r>
              <a:rPr lang="en-US" sz="2800" dirty="0" smtClean="0"/>
              <a:t>Every Minute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Face book users shares nearly 2.5 million pieces of content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Twitter users tweet nearly 300,000times</a:t>
            </a:r>
          </a:p>
          <a:p>
            <a:pPr lvl="1" algn="just"/>
            <a:r>
              <a:rPr lang="en-US" sz="2500" dirty="0" err="1" smtClean="0">
                <a:solidFill>
                  <a:schemeClr val="tx1"/>
                </a:solidFill>
              </a:rPr>
              <a:t>Instagram</a:t>
            </a:r>
            <a:r>
              <a:rPr lang="en-US" sz="2500" dirty="0" smtClean="0">
                <a:solidFill>
                  <a:schemeClr val="tx1"/>
                </a:solidFill>
              </a:rPr>
              <a:t> users post nearly 220,000 new photos</a:t>
            </a:r>
          </a:p>
          <a:p>
            <a:pPr lvl="1" algn="just"/>
            <a:r>
              <a:rPr lang="en-US" sz="2500" dirty="0" err="1" smtClean="0">
                <a:solidFill>
                  <a:schemeClr val="tx1"/>
                </a:solidFill>
              </a:rPr>
              <a:t>Youtube</a:t>
            </a:r>
            <a:r>
              <a:rPr lang="en-US" sz="2500" dirty="0" smtClean="0">
                <a:solidFill>
                  <a:schemeClr val="tx1"/>
                </a:solidFill>
              </a:rPr>
              <a:t> users upload 72 hours of new video content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Apple users download nearly 50,000 apps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Email users send over 200 million messages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Amazon generates over $80,000 in online sales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Google receives over 4million search queries</a:t>
            </a:r>
          </a:p>
          <a:p>
            <a:pPr algn="just"/>
            <a:r>
              <a:rPr lang="en-US" sz="2800" dirty="0" smtClean="0"/>
              <a:t>Every second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Banking applications process more than 10,000 credit card transactions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622349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the treasure trove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business advantages such as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Generating product recommendations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Inventing new products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Analyzing the market</a:t>
            </a:r>
          </a:p>
          <a:p>
            <a:pPr lvl="0">
              <a:buClr>
                <a:srgbClr val="B13F9A"/>
              </a:buClr>
            </a:pPr>
            <a:r>
              <a:rPr lang="en-US" dirty="0" smtClean="0"/>
              <a:t>Provides few early key indicators that can turn the fortune of business</a:t>
            </a:r>
          </a:p>
          <a:p>
            <a:pPr lvl="0">
              <a:buClr>
                <a:srgbClr val="B13F9A"/>
              </a:buClr>
            </a:pPr>
            <a:r>
              <a:rPr lang="en-US" dirty="0" smtClean="0"/>
              <a:t>Provides room for precise analysis. If we have more data for analysis then we have greater precision of analysis</a:t>
            </a:r>
          </a:p>
          <a:p>
            <a:pPr lvl="0">
              <a:buClr>
                <a:srgbClr val="B13F9A"/>
              </a:buCl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Types of Digital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 smtClean="0"/>
              <a:t>Structured data</a:t>
            </a:r>
          </a:p>
          <a:p>
            <a:r>
              <a:rPr lang="en-US" sz="3600" dirty="0" smtClean="0"/>
              <a:t>Semi structured data</a:t>
            </a:r>
          </a:p>
          <a:p>
            <a:r>
              <a:rPr lang="en-US" sz="3600" dirty="0" smtClean="0"/>
              <a:t>Unstructured data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_NAME" val="Basic Text"/>
  <p:tag name="MASTER_ITEM" val="MASTER_ITEM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1774</TotalTime>
  <Words>1776</Words>
  <Application>Microsoft Office PowerPoint</Application>
  <PresentationFormat>On-screen Show (4:3)</PresentationFormat>
  <Paragraphs>357</Paragraphs>
  <Slides>68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Equity</vt:lpstr>
      <vt:lpstr>VISIO</vt:lpstr>
      <vt:lpstr>UNIT-1</vt:lpstr>
      <vt:lpstr>Contents</vt:lpstr>
      <vt:lpstr>Data</vt:lpstr>
      <vt:lpstr>Data Into Information</vt:lpstr>
      <vt:lpstr>Knowledge (insights)</vt:lpstr>
      <vt:lpstr>            Data Every Where! </vt:lpstr>
      <vt:lpstr>How much data?</vt:lpstr>
      <vt:lpstr>Data: the treasure trove</vt:lpstr>
      <vt:lpstr>Types of Digital Data </vt:lpstr>
      <vt:lpstr>Structured Data </vt:lpstr>
      <vt:lpstr>Ease of working with structured data</vt:lpstr>
      <vt:lpstr>Semi structured data </vt:lpstr>
      <vt:lpstr>Sources of semi structured data</vt:lpstr>
      <vt:lpstr>Unstructured data  </vt:lpstr>
      <vt:lpstr>Working with unstructured data </vt:lpstr>
      <vt:lpstr>Slide 16</vt:lpstr>
      <vt:lpstr>Characteristics of Data</vt:lpstr>
      <vt:lpstr>Evolution and Definition of big data </vt:lpstr>
      <vt:lpstr>Slide 19</vt:lpstr>
      <vt:lpstr>Slide 20</vt:lpstr>
      <vt:lpstr>Characteristics of big data </vt:lpstr>
      <vt:lpstr>Slide 22</vt:lpstr>
      <vt:lpstr>Slide 23</vt:lpstr>
      <vt:lpstr>Need of big data</vt:lpstr>
      <vt:lpstr>Challenges of big data </vt:lpstr>
      <vt:lpstr>UNIT-1</vt:lpstr>
      <vt:lpstr>Contents</vt:lpstr>
      <vt:lpstr>What is Business Intelligence?</vt:lpstr>
      <vt:lpstr>Business Intelligence (BI) Tools </vt:lpstr>
      <vt:lpstr>Slide 30</vt:lpstr>
      <vt:lpstr>Slide 31</vt:lpstr>
      <vt:lpstr>Slide 32</vt:lpstr>
      <vt:lpstr>Data Science</vt:lpstr>
      <vt:lpstr>   Data Science use cases </vt:lpstr>
      <vt:lpstr>Data Science use cases</vt:lpstr>
      <vt:lpstr>Business Acumen Skills</vt:lpstr>
      <vt:lpstr>Technology expertise</vt:lpstr>
      <vt:lpstr>Mathematics expertise</vt:lpstr>
      <vt:lpstr>Data Science process is</vt:lpstr>
      <vt:lpstr>Responsibilities of a data scientist</vt:lpstr>
      <vt:lpstr>       Meaning and Characteristics of BDA </vt:lpstr>
      <vt:lpstr>Slide 42</vt:lpstr>
      <vt:lpstr>Slide 43</vt:lpstr>
      <vt:lpstr>Need of Big Data Analytics</vt:lpstr>
      <vt:lpstr>Reactive – Business Intelligence </vt:lpstr>
      <vt:lpstr>Reactive-Big Data Analytics </vt:lpstr>
      <vt:lpstr>Proactive- Analytics </vt:lpstr>
      <vt:lpstr>Proactive-Big Data Analytics </vt:lpstr>
      <vt:lpstr>Classification of analytics </vt:lpstr>
      <vt:lpstr>Challenges of Big Data Analytics</vt:lpstr>
      <vt:lpstr>Contd..,</vt:lpstr>
      <vt:lpstr>Contd..,</vt:lpstr>
      <vt:lpstr>Contd..,</vt:lpstr>
      <vt:lpstr>Contd..,</vt:lpstr>
      <vt:lpstr>Contd..,</vt:lpstr>
      <vt:lpstr>Contd..,</vt:lpstr>
      <vt:lpstr>Terminologies used in Big Data Environment</vt:lpstr>
      <vt:lpstr>Contd..,</vt:lpstr>
      <vt:lpstr>Contd..,</vt:lpstr>
      <vt:lpstr>Slide 60</vt:lpstr>
      <vt:lpstr>Difference between Parallel and Distributed System</vt:lpstr>
      <vt:lpstr>Slide 62</vt:lpstr>
      <vt:lpstr>Slide 63</vt:lpstr>
      <vt:lpstr>Contd..,</vt:lpstr>
      <vt:lpstr>Contd..,</vt:lpstr>
      <vt:lpstr>Contd..,</vt:lpstr>
      <vt:lpstr>Contd..,</vt:lpstr>
      <vt:lpstr>Slide 68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</dc:title>
  <dc:creator>LYDIA</dc:creator>
  <cp:lastModifiedBy>vignan</cp:lastModifiedBy>
  <cp:revision>32</cp:revision>
  <dcterms:created xsi:type="dcterms:W3CDTF">2017-12-21T02:59:19Z</dcterms:created>
  <dcterms:modified xsi:type="dcterms:W3CDTF">2018-07-13T04:42:23Z</dcterms:modified>
</cp:coreProperties>
</file>